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5776" r:id="rId5"/>
  </p:sldMasterIdLst>
  <p:notesMasterIdLst>
    <p:notesMasterId r:id="rId31"/>
  </p:notesMasterIdLst>
  <p:handoutMasterIdLst>
    <p:handoutMasterId r:id="rId32"/>
  </p:handoutMasterIdLst>
  <p:sldIdLst>
    <p:sldId id="256" r:id="rId6"/>
    <p:sldId id="437" r:id="rId7"/>
    <p:sldId id="421" r:id="rId8"/>
    <p:sldId id="444" r:id="rId9"/>
    <p:sldId id="445" r:id="rId10"/>
    <p:sldId id="446" r:id="rId11"/>
    <p:sldId id="447" r:id="rId12"/>
    <p:sldId id="448" r:id="rId13"/>
    <p:sldId id="449" r:id="rId14"/>
    <p:sldId id="460" r:id="rId15"/>
    <p:sldId id="450" r:id="rId16"/>
    <p:sldId id="443" r:id="rId17"/>
    <p:sldId id="459" r:id="rId18"/>
    <p:sldId id="451" r:id="rId19"/>
    <p:sldId id="419" r:id="rId20"/>
    <p:sldId id="452" r:id="rId21"/>
    <p:sldId id="453" r:id="rId22"/>
    <p:sldId id="456" r:id="rId23"/>
    <p:sldId id="432" r:id="rId24"/>
    <p:sldId id="458" r:id="rId25"/>
    <p:sldId id="433" r:id="rId26"/>
    <p:sldId id="431" r:id="rId27"/>
    <p:sldId id="434" r:id="rId28"/>
    <p:sldId id="461" r:id="rId29"/>
    <p:sldId id="417" r:id="rId30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6355EB-E5F2-4204-B640-B31483A8D3E4}" v="9" dt="2021-07-12T21:24:51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30" rIns="96658" bIns="48330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9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30" rIns="96658" bIns="4833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6F349D82-6901-4FA9-8641-31DA213FC257}" type="datetimeFigureOut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6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30" rIns="96658" bIns="48330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9" y="9119476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30" rIns="96658" bIns="4833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DF61CA90-7010-4AD5-9937-F789439E9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72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8" tIns="48330" rIns="96658" bIns="4833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0"/>
            <a:ext cx="3169920" cy="480060"/>
          </a:xfrm>
          <a:prstGeom prst="rect">
            <a:avLst/>
          </a:prstGeom>
        </p:spPr>
        <p:txBody>
          <a:bodyPr vert="horz" lIns="96658" tIns="48330" rIns="96658" bIns="4833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D63B7DFD-93AD-47D2-9C94-A602D673D344}" type="datetimeFigureOut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8" tIns="48330" rIns="96658" bIns="4833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8" tIns="48330" rIns="96658" bIns="4833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58" tIns="48330" rIns="96658" bIns="4833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6"/>
            <a:ext cx="3169920" cy="480060"/>
          </a:xfrm>
          <a:prstGeom prst="rect">
            <a:avLst/>
          </a:prstGeom>
        </p:spPr>
        <p:txBody>
          <a:bodyPr vert="horz" lIns="96658" tIns="48330" rIns="96658" bIns="4833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BBEF5370-50A4-45F3-8430-4F54FA9AB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54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EEB264-D0A7-425B-90E0-9E607AADB84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38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EEB264-D0A7-425B-90E0-9E607AADB84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03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2188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9D6897-C818-4228-B026-67616F97D3DF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9140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2188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9D6897-C818-4228-B026-67616F97D3DF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9338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2188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9D6897-C818-4228-B026-67616F97D3DF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7811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2188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9D6897-C818-4228-B026-67616F97D3DF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8447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2188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9D6897-C818-4228-B026-67616F97D3DF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4628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2188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9D6897-C818-4228-B026-67616F97D3DF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4582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2188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9D6897-C818-4228-B026-67616F97D3DF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632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CE1B2-F782-4BA2-8444-ADAFE3452E8E}" type="datetime1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6EE10-D1A8-4F59-8664-3B3147738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37EE7-37FB-4CC4-89F9-4F614DA381DB}" type="datetime1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68CDB-77E0-48D0-AF0A-74838EFFA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73E88-8CF5-42F9-B2E6-21F59ED93D18}" type="datetime1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AF4FD-8F83-4847-82B4-E2FB3A4F0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9969E-0619-4ED1-8387-ED4671E732A6}" type="datetime1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F8A47-4F72-4E54-930E-72295BC39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b="1">
                <a:solidFill>
                  <a:schemeClr val="bg1">
                    <a:lumMod val="50000"/>
                    <a:lumOff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E1D61E65-0EA8-4C1F-861F-65E3570D16EF}" type="datetime1">
              <a:rPr lang="en-US" smtClean="0"/>
              <a:pPr>
                <a:defRPr/>
              </a:pPr>
              <a:t>7/13/2021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2286001"/>
            <a:ext cx="6229350" cy="187500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75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736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648" y="381000"/>
            <a:ext cx="8153400" cy="762000"/>
          </a:xfrm>
        </p:spPr>
        <p:txBody>
          <a:bodyPr/>
          <a:lstStyle>
            <a:lvl1pPr>
              <a:defRPr sz="1800" b="1" cap="all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 hasCustomPrompt="1"/>
          </p:nvPr>
        </p:nvSpPr>
        <p:spPr>
          <a:xfrm>
            <a:off x="612648" y="1371600"/>
            <a:ext cx="8153400" cy="4724400"/>
          </a:xfrm>
        </p:spPr>
        <p:txBody>
          <a:bodyPr/>
          <a:lstStyle>
            <a:lvl1pPr algn="l">
              <a:lnSpc>
                <a:spcPct val="100000"/>
              </a:lnSpc>
              <a:spcAft>
                <a:spcPts val="450"/>
              </a:spcAft>
              <a:defRPr sz="2700" i="0"/>
            </a:lvl1pPr>
            <a:lvl2pPr>
              <a:lnSpc>
                <a:spcPct val="100000"/>
              </a:lnSpc>
              <a:spcAft>
                <a:spcPts val="450"/>
              </a:spcAft>
              <a:defRPr sz="2400"/>
            </a:lvl2pPr>
            <a:lvl3pPr>
              <a:lnSpc>
                <a:spcPct val="100000"/>
              </a:lnSpc>
              <a:spcAft>
                <a:spcPts val="450"/>
              </a:spcAft>
              <a:defRPr sz="2100"/>
            </a:lvl3pPr>
            <a:lvl4pPr>
              <a:lnSpc>
                <a:spcPct val="100000"/>
              </a:lnSpc>
              <a:spcAft>
                <a:spcPts val="450"/>
              </a:spcAft>
              <a:defRPr sz="2100"/>
            </a:lvl4pPr>
            <a:lvl5pPr>
              <a:lnSpc>
                <a:spcPct val="100000"/>
              </a:lnSpc>
              <a:spcAft>
                <a:spcPts val="450"/>
              </a:spcAft>
              <a:defRPr sz="2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609601" y="6308726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  <a:lumOff val="50000"/>
                  </a:schemeClr>
                </a:solidFill>
                <a:latin typeface="Lucida Sans" panose="020B0602030504020204" pitchFamily="34" charset="0"/>
              </a:defRPr>
            </a:lvl1pPr>
          </a:lstStyle>
          <a:p>
            <a:pPr>
              <a:defRPr/>
            </a:pPr>
            <a:fld id="{64024AC7-E37D-4382-ADE4-9BE9E82156F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776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40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2359026" y="6043615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B0A5BB-B944-440E-89A7-A2E6687F4414}" type="datetime1">
              <a:rPr lang="en-US" smtClean="0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5FA1235-5C77-4567-82EC-1DE5B072D23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956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AD3A70-1DE2-4B51-8C0A-689C7902206E}" type="datetime1">
              <a:rPr lang="en-US" smtClean="0"/>
              <a:pPr>
                <a:defRPr/>
              </a:pPr>
              <a:t>7/13/2021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271590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78FC0-AB59-4D76-988C-1D44B2EF556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1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D497393-6D63-4EA8-BFA6-0192214C7ABA}" type="datetime1">
              <a:rPr lang="en-US" smtClean="0"/>
              <a:pPr>
                <a:defRPr/>
              </a:pPr>
              <a:t>7/13/2021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1271590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1A2D0-A627-4F50-A0E3-CD4BB12D1FE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2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7A749-A630-46B7-B9EF-2A48D70F0935}" type="datetime1">
              <a:rPr lang="en-US" smtClean="0"/>
              <a:pPr>
                <a:defRPr/>
              </a:pPr>
              <a:t>7/13/2021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90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D0167-446D-4214-A407-66B6D6F6EC3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985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F3653-43D2-44D8-82F8-8319D858B6D1}" type="datetime1">
              <a:rPr lang="en-US" smtClean="0"/>
              <a:pPr>
                <a:defRPr/>
              </a:pPr>
              <a:t>7/13/2021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B426179-0D79-4C9B-9EA7-83248FA4813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352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DD109-2618-4471-9DAF-8C7392774F82}" type="datetime1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66412-BD3F-4E1F-A99F-58103BB22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33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750"/>
              </a:spcAft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F9E82-B8FF-41BA-A147-8AC87517F751}" type="datetime1">
              <a:rPr lang="en-US" smtClean="0"/>
              <a:pPr>
                <a:defRPr/>
              </a:pPr>
              <a:t>7/13/2021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90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4F9C6-5EE9-4C89-A035-E3AF43A9E13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263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2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-9524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1" y="2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0098077-426B-4A1B-B97F-F558B567433B}" type="datetime1">
              <a:rPr lang="en-US" smtClean="0"/>
              <a:pPr>
                <a:defRPr/>
              </a:pPr>
              <a:t>7/13/2021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447800" cy="663575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>
              <a:defRPr/>
            </a:pPr>
            <a:fld id="{DC2CA9B7-B290-4C85-B637-CC1D5FD7D63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2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2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702CC-10D3-46F4-8E42-6E3579455FA3}" type="datetime1">
              <a:rPr lang="en-US" smtClean="0"/>
              <a:pPr>
                <a:defRPr/>
              </a:pPr>
              <a:t>7/13/2021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90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F0B73-5C7A-490F-92E4-FA7B17F2A29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801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1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F4193-4C62-4D8B-BEB3-DAC539B62186}" type="datetime1">
              <a:rPr lang="en-US" smtClean="0"/>
              <a:pPr>
                <a:defRPr/>
              </a:pPr>
              <a:t>7/13/2021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402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4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79F1E-A3CA-4E53-A0C7-9424B219B2C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221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61E65-0EA8-4C1F-861F-65E3570D16EF}" type="datetime1">
              <a:rPr lang="en-US" smtClean="0"/>
              <a:pPr>
                <a:defRPr/>
              </a:pPr>
              <a:t>7/13/2021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FB29EE2-52E4-4BDC-AE30-E8F1A10ED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8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b="1">
                <a:solidFill>
                  <a:schemeClr val="bg1">
                    <a:lumMod val="50000"/>
                    <a:lumOff val="50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F6532584-F1E2-497F-A904-C7E65C6483EB}" type="datetime1">
              <a:rPr lang="en-US" smtClean="0"/>
              <a:pPr>
                <a:defRPr/>
              </a:pPr>
              <a:t>7/13/2021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2286001"/>
            <a:ext cx="6229350" cy="187500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75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20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7FEB5-09CD-40AE-926D-BAD2A79A4141}" type="datetime1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3BDCC-5045-4AB9-B701-B8952ADFF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1B754-29B3-4051-8E9A-DF5644983D9A}" type="datetime1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613AB-3513-47E8-A729-36CB901B1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AE60C-340F-42CB-BDC7-B2F9E6D136C8}" type="datetime1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1062-E356-4C38-B151-C497FB842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11330-9F23-4208-96AC-8D89535E757B}" type="datetime1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9851B-02D5-4981-9B55-DF2D7F383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21EEC-EA58-445D-866B-C2A069DF5330}" type="datetime1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515DC-DDE9-4158-9392-31725C437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992CF-9EE5-4965-A95D-989ECD7105FA}" type="datetime1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E669F-C8C1-4EA1-A9AD-34698E15D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1337A-16F4-4F94-9E27-2B845B674D5A}" type="datetime1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278A8-920F-4278-9179-5F211B935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2785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7E2053-A3F0-4242-8FA0-F78355A87CDA}" type="datetime1">
              <a:rPr lang="en-US"/>
              <a:pPr>
                <a:defRPr/>
              </a:pPr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278563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76F621-0559-4214-AFE1-1F11180AD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-11113" y="-9525"/>
            <a:ext cx="9175751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-11113" y="6643688"/>
            <a:ext cx="9175751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2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05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1D61E65-0EA8-4C1F-861F-65E3570D16EF}" type="datetime1">
              <a:rPr lang="en-US" smtClean="0"/>
              <a:pPr>
                <a:defRPr/>
              </a:pPr>
              <a:t>7/13/2021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402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50">
                <a:solidFill>
                  <a:schemeClr val="tx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75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7502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113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777" r:id="rId1"/>
    <p:sldLayoutId id="2147485778" r:id="rId2"/>
    <p:sldLayoutId id="2147485779" r:id="rId3"/>
    <p:sldLayoutId id="2147485780" r:id="rId4"/>
    <p:sldLayoutId id="2147485781" r:id="rId5"/>
    <p:sldLayoutId id="2147485782" r:id="rId6"/>
    <p:sldLayoutId id="2147485783" r:id="rId7"/>
    <p:sldLayoutId id="2147485784" r:id="rId8"/>
    <p:sldLayoutId id="2147485785" r:id="rId9"/>
    <p:sldLayoutId id="2147485786" r:id="rId10"/>
    <p:sldLayoutId id="2147485787" r:id="rId11"/>
    <p:sldLayoutId id="2147485788" r:id="rId12"/>
    <p:sldLayoutId id="2147485749" r:id="rId13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 cap="all" baseline="0">
          <a:solidFill>
            <a:schemeClr val="tx2"/>
          </a:solidFill>
          <a:latin typeface="Lucida Sans Unicode" panose="020B0602030504020204" pitchFamily="34" charset="0"/>
          <a:ea typeface="+mj-ea"/>
          <a:cs typeface="Lucida Sans Unicode" panose="020B0602030504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0" indent="0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None/>
        <a:defRPr sz="3200" kern="1200">
          <a:solidFill>
            <a:schemeClr val="tx1"/>
          </a:solidFill>
          <a:latin typeface="Lucida Sans Unicode" panose="020B0602030504020204" pitchFamily="34" charset="0"/>
          <a:ea typeface="+mn-ea"/>
          <a:cs typeface="Lucida Sans Unicode" panose="020B0602030504020204" pitchFamily="34" charset="0"/>
        </a:defRPr>
      </a:lvl1pPr>
      <a:lvl2pPr marL="366713" indent="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None/>
        <a:defRPr sz="2800" kern="1200">
          <a:solidFill>
            <a:schemeClr val="tx1"/>
          </a:solidFill>
          <a:latin typeface="Lucida Sans Unicode" panose="020B0602030504020204" pitchFamily="34" charset="0"/>
          <a:ea typeface="+mn-ea"/>
          <a:cs typeface="Lucida Sans Unicode" panose="020B0602030504020204" pitchFamily="34" charset="0"/>
        </a:defRPr>
      </a:lvl2pPr>
      <a:lvl3pPr marL="685800" indent="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None/>
        <a:defRPr sz="2400" kern="1200">
          <a:solidFill>
            <a:schemeClr val="tx1"/>
          </a:solidFill>
          <a:latin typeface="Lucida Sans Unicode" panose="020B0602030504020204" pitchFamily="34" charset="0"/>
          <a:ea typeface="+mn-ea"/>
          <a:cs typeface="Lucida Sans Unicode" panose="020B0602030504020204" pitchFamily="34" charset="0"/>
        </a:defRPr>
      </a:lvl3pPr>
      <a:lvl4pPr marL="1143000" indent="0" algn="l" rtl="0" eaLnBrk="1" fontAlgn="base" hangingPunct="1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None/>
        <a:defRPr sz="2400" kern="1200">
          <a:solidFill>
            <a:schemeClr val="tx1"/>
          </a:solidFill>
          <a:latin typeface="Lucida Sans Unicode" panose="020B0602030504020204" pitchFamily="34" charset="0"/>
          <a:ea typeface="+mn-ea"/>
          <a:cs typeface="Lucida Sans Unicode" panose="020B0602030504020204" pitchFamily="34" charset="0"/>
        </a:defRPr>
      </a:lvl4pPr>
      <a:lvl5pPr marL="1600200" indent="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None/>
        <a:defRPr sz="2400" kern="1200">
          <a:solidFill>
            <a:schemeClr val="tx1"/>
          </a:solidFill>
          <a:latin typeface="Lucida Sans Unicode" panose="020B0602030504020204" pitchFamily="34" charset="0"/>
          <a:ea typeface="+mn-ea"/>
          <a:cs typeface="Lucida Sans Unicode" panose="020B0602030504020204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nvbar.org/eviction-mediation-progra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mediatorinfo@homemnv.or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nvbar.org/eviction-mediation-program/" TargetMode="External"/><Relationship Id="rId2" Type="http://schemas.openxmlformats.org/officeDocument/2006/relationships/hyperlink" Target="https://therenterconnect.org/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mediatorinfo@homemnv.org" TargetMode="External"/><Relationship Id="rId2" Type="http://schemas.openxmlformats.org/officeDocument/2006/relationships/hyperlink" Target="mailto:bradl@nvbar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renterconnect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FED89-7EBB-4695-9FB7-80F2C1DC9AA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CF41036-4B7E-4A66-95F0-261EF00E7EA5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5362" name="Rectangle 2"/>
          <p:cNvSpPr>
            <a:spLocks noGrp="1"/>
          </p:cNvSpPr>
          <p:nvPr>
            <p:ph type="ctrTitle" idx="4294967295"/>
          </p:nvPr>
        </p:nvSpPr>
        <p:spPr>
          <a:xfrm>
            <a:off x="151610" y="2784814"/>
            <a:ext cx="8783926" cy="2892425"/>
          </a:xfrm>
        </p:spPr>
        <p:txBody>
          <a:bodyPr/>
          <a:lstStyle/>
          <a:p>
            <a:pPr>
              <a:defRPr/>
            </a:pPr>
            <a:r>
              <a:rPr lang="en-US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Eviction Mediation Training</a:t>
            </a:r>
            <a:br>
              <a:rPr lang="en-US" sz="6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 9: AB 486, AB 141 &amp; Updates</a:t>
            </a:r>
            <a:br>
              <a:rPr lang="en-U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sz="6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Brad Lewis – Director - Nevada Supreme Court Access to Justice Commission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Shannon Chambers – Nevada Labor Commissioner, President – Home Means Nevada</a:t>
            </a: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Jim Berchtold – Directing Attorney, Consumer Rights Project – Legal Aid Center of Southern Nevada</a:t>
            </a: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sz="6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sz="6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6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9" name="Rectangle 3"/>
          <p:cNvSpPr>
            <a:spLocks noGrp="1"/>
          </p:cNvSpPr>
          <p:nvPr>
            <p:ph type="subTitle" idx="4294967295"/>
          </p:nvPr>
        </p:nvSpPr>
        <p:spPr>
          <a:xfrm>
            <a:off x="1461476" y="5434859"/>
            <a:ext cx="897221" cy="322682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US" sz="1400" dirty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US" sz="1400" dirty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US" sz="1400" dirty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US" sz="1400" dirty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US" sz="1400" dirty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US" sz="1400" dirty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US" sz="1400" dirty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067338"/>
            <a:ext cx="8153400" cy="1272209"/>
          </a:xfrm>
        </p:spPr>
        <p:txBody>
          <a:bodyPr/>
          <a:lstStyle/>
          <a:p>
            <a:pPr algn="ctr"/>
            <a:r>
              <a:rPr lang="en-US" sz="2100" dirty="0"/>
              <a:t>Questions for Jim</a:t>
            </a:r>
            <a:br>
              <a:rPr lang="en-US" sz="2100" dirty="0"/>
            </a:br>
            <a:r>
              <a:rPr lang="en-US" sz="2100" dirty="0"/>
              <a:t>on AB 486 or AB 141?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71650"/>
            <a:ext cx="8153400" cy="3543300"/>
          </a:xfrm>
        </p:spPr>
        <p:txBody>
          <a:bodyPr/>
          <a:lstStyle/>
          <a:p>
            <a:pPr marL="428625" indent="-428625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857250" lvl="2" indent="-342900">
              <a:buFont typeface="Arial" panose="020B0604020202020204" pitchFamily="34" charset="0"/>
              <a:buChar char="•"/>
            </a:pP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24AC7-E37D-4382-ADE4-9BE9E82156FA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867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CA486-423F-4AB0-8BD8-6D6A8EB893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Shannon Chambers</a:t>
            </a:r>
            <a:br>
              <a:rPr lang="en-US" dirty="0"/>
            </a:br>
            <a:r>
              <a:rPr lang="en-US" sz="4000" dirty="0"/>
              <a:t>Home Means Nevada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28E47-48CF-4444-B098-FF53C43EA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868" y="3886200"/>
            <a:ext cx="7983234" cy="1752600"/>
          </a:xfrm>
        </p:spPr>
        <p:txBody>
          <a:bodyPr/>
          <a:lstStyle/>
          <a:p>
            <a:r>
              <a:rPr lang="en-US" dirty="0"/>
              <a:t>Update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5DB62-ECBA-4D2B-84FA-3D729F3C5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CF3D3-03B9-4E86-BBE1-3F119CA2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6EE10-D1A8-4F59-8664-3B3147738EA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74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CA486-423F-4AB0-8BD8-6D6A8EB89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217" y="452488"/>
            <a:ext cx="7772400" cy="1287808"/>
          </a:xfrm>
        </p:spPr>
        <p:txBody>
          <a:bodyPr/>
          <a:lstStyle/>
          <a:p>
            <a:r>
              <a:rPr lang="en-US" sz="3600" dirty="0"/>
              <a:t>Home Means Nevada Update - Shannon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28E47-48CF-4444-B098-FF53C43EA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383" y="1480008"/>
            <a:ext cx="7983234" cy="4876342"/>
          </a:xfrm>
        </p:spPr>
        <p:txBody>
          <a:bodyPr/>
          <a:lstStyle/>
          <a:p>
            <a:pPr lvl="1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Case Volume - Expect More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Duplicate cases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Non-Profits </a:t>
            </a: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HMN working with additional Non-Profit</a:t>
            </a: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Assembly Bill 486 - Still Many Questions</a:t>
            </a: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Assembly Bill 486 - Landlord Rental Assistance Form</a:t>
            </a: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to put on the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Case D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isposition 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orm</a:t>
            </a:r>
            <a:endParaRPr lang="en-US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5DB62-ECBA-4D2B-84FA-3D729F3C5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CF3D3-03B9-4E86-BBE1-3F119CA2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6EE10-D1A8-4F59-8664-3B3147738EA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89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CA486-423F-4AB0-8BD8-6D6A8EB89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217" y="452488"/>
            <a:ext cx="7772400" cy="1287808"/>
          </a:xfrm>
        </p:spPr>
        <p:txBody>
          <a:bodyPr/>
          <a:lstStyle/>
          <a:p>
            <a:r>
              <a:rPr lang="en-US" sz="3600" dirty="0"/>
              <a:t>Home Means Nevada Update - Shannon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28E47-48CF-4444-B098-FF53C43EA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383" y="1480008"/>
            <a:ext cx="7983234" cy="4876342"/>
          </a:xfrm>
        </p:spPr>
        <p:txBody>
          <a:bodyPr/>
          <a:lstStyle/>
          <a:p>
            <a:pPr lvl="1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 algn="l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Assembly Bill 486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Flow Chart</a:t>
            </a:r>
            <a:endParaRPr lang="en-US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5DB62-ECBA-4D2B-84FA-3D729F3C5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CF3D3-03B9-4E86-BBE1-3F119CA2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6EE10-D1A8-4F59-8664-3B3147738EA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35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CA486-423F-4AB0-8BD8-6D6A8EB893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Brad Lewis</a:t>
            </a:r>
            <a:br>
              <a:rPr lang="en-US" dirty="0"/>
            </a:br>
            <a:r>
              <a:rPr lang="en-US" sz="4000" dirty="0"/>
              <a:t>Access to Justice Commission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28E47-48CF-4444-B098-FF53C43EA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868" y="3886200"/>
            <a:ext cx="7983234" cy="1752600"/>
          </a:xfrm>
        </p:spPr>
        <p:txBody>
          <a:bodyPr/>
          <a:lstStyle/>
          <a:p>
            <a:r>
              <a:rPr lang="en-US" dirty="0"/>
              <a:t>Update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5DB62-ECBA-4D2B-84FA-3D729F3C5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CF3D3-03B9-4E86-BBE1-3F119CA2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6EE10-D1A8-4F59-8664-3B3147738EA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14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4CBF5-B937-4D1E-A1E2-59CC4D021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Eviction Moratoria Consensus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FE95-9437-40EF-913C-1138EEAE6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SB1 passed Senate 18-3 and Assembly 38-4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Nevada moratorium ended 5/31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CDC extension through July 31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forced agreement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Non-payment of rent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486 just passed on June 4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Cases coming through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AB 486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(A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ffirmative defense), Section 2 (3)(a), reads the court may “Refer the designated eviction proceeding to mediation;”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8B75E-6656-43A3-8236-905F53846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35AFC6-ED11-4EA4-9622-E0531559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66412-BD3F-4E1F-A99F-58103BB22FA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27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4CBF5-B937-4D1E-A1E2-59CC4D021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Updates - Brad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FE95-9437-40EF-913C-1138EEAE6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Mediation rule extended through June 5, 2023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until programs “do not have sufficient funds”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Matches AB 486 date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 changed from “Summary Eviction” to “Designated Eviction Proceeding”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8B75E-6656-43A3-8236-905F53846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35AFC6-ED11-4EA4-9622-E0531559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66412-BD3F-4E1F-A99F-58103BB22FA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47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4CBF5-B937-4D1E-A1E2-59CC4D021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Updates - Brad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FE95-9437-40EF-913C-1138EEAE6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4988"/>
            <a:ext cx="8229600" cy="4981176"/>
          </a:xfrm>
        </p:spPr>
        <p:txBody>
          <a:bodyPr/>
          <a:lstStyle/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Mediator Webpage Resource updates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Amend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 mediation rule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486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 141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 updates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COVID-19 Attestation forms (Clark &amp; Reno/Rural)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 Disposition Form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Agreement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AOC invoices (Mediator &amp; Interpreter)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linkClick r:id="rId2"/>
              </a:rPr>
              <a:t>Eviction Mediation Program – State Bar of Nevada (nvbar.org)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8B75E-6656-43A3-8236-905F53846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(Rev. 3, 05/03/2012)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35AFC6-ED11-4EA4-9622-E0531559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66412-BD3F-4E1F-A99F-58103BB22FA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33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4CBF5-B937-4D1E-A1E2-59CC4D021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Updates - Brad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FE95-9437-40EF-913C-1138EEAE6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Payment for mediation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no mediation,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“Attempt Fee” possible with COVID-19 proof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Good-Faith Attempts Required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8B75E-6656-43A3-8236-905F53846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35AFC6-ED11-4EA4-9622-E0531559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66412-BD3F-4E1F-A99F-58103BB22FA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47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CA486-423F-4AB0-8BD8-6D6A8EB89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217" y="1130744"/>
            <a:ext cx="7772400" cy="1470025"/>
          </a:xfrm>
        </p:spPr>
        <p:txBody>
          <a:bodyPr/>
          <a:lstStyle/>
          <a:p>
            <a:r>
              <a:rPr lang="en-US" dirty="0"/>
              <a:t>Mediation Method - Brad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28E47-48CF-4444-B098-FF53C43EA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383" y="2269122"/>
            <a:ext cx="7983234" cy="3558402"/>
          </a:xfrm>
        </p:spPr>
        <p:txBody>
          <a:bodyPr/>
          <a:lstStyle/>
          <a:p>
            <a:pPr lvl="1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 up to you – “ultimate decision”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Phone, videoconference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n-person limited due to COVID-19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to do if real cause for in-person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5DB62-ECBA-4D2B-84FA-3D729F3C5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CF3D3-03B9-4E86-BBE1-3F119CA2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6EE10-D1A8-4F59-8664-3B3147738EA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5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FED89-7EBB-4695-9FB7-80F2C1DC9AA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CF41036-4B7E-4A66-95F0-261EF00E7EA5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5362" name="Rectangle 2"/>
          <p:cNvSpPr>
            <a:spLocks noGrp="1"/>
          </p:cNvSpPr>
          <p:nvPr>
            <p:ph type="ctrTitle" idx="4294967295"/>
          </p:nvPr>
        </p:nvSpPr>
        <p:spPr>
          <a:xfrm>
            <a:off x="151610" y="2784814"/>
            <a:ext cx="8783926" cy="2892425"/>
          </a:xfrm>
        </p:spPr>
        <p:txBody>
          <a:bodyPr/>
          <a:lstStyle/>
          <a:p>
            <a:pPr>
              <a:defRPr/>
            </a:pP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Eviction Mediation Program</a:t>
            </a:r>
            <a:br>
              <a:rPr lang="en-US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sz="6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Welcome</a:t>
            </a:r>
            <a:b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&amp;</a:t>
            </a:r>
            <a:b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Thank You</a:t>
            </a: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sz="6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sz="6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6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9" name="Rectangle 3"/>
          <p:cNvSpPr>
            <a:spLocks noGrp="1"/>
          </p:cNvSpPr>
          <p:nvPr>
            <p:ph type="subTitle" idx="4294967295"/>
          </p:nvPr>
        </p:nvSpPr>
        <p:spPr>
          <a:xfrm>
            <a:off x="1461476" y="5434859"/>
            <a:ext cx="897221" cy="322682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US" sz="1400" dirty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US" sz="1400" dirty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US" sz="1400" dirty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US" sz="1400" dirty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US" sz="1400" dirty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US" sz="1400" dirty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US" sz="1400" dirty="0"/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83702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4CBF5-B937-4D1E-A1E2-59CC4D021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FE95-9437-40EF-913C-1138EEAE6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 Disposition Form</a:t>
            </a:r>
          </a:p>
          <a:p>
            <a:pPr marL="457200" lvl="1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and/or agreement document</a:t>
            </a:r>
          </a:p>
          <a:p>
            <a:pPr marL="457200" lvl="1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emailed to the court of record and HMN</a:t>
            </a:r>
          </a:p>
          <a:p>
            <a:pPr marL="457200" lvl="1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least two (2) judicial days </a:t>
            </a:r>
          </a:p>
          <a:p>
            <a:pPr marL="457200" lvl="1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advance of the hearing</a:t>
            </a:r>
          </a:p>
          <a:p>
            <a:pPr marL="457200" lvl="1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sng" dirty="0">
                <a:solidFill>
                  <a:srgbClr val="0C64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mediatorinfo@homemnv.org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8B75E-6656-43A3-8236-905F53846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35AFC6-ED11-4EA4-9622-E0531559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66412-BD3F-4E1F-A99F-58103BB22FA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24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CA486-423F-4AB0-8BD8-6D6A8EB89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217" y="1130744"/>
            <a:ext cx="7772400" cy="1470025"/>
          </a:xfrm>
        </p:spPr>
        <p:txBody>
          <a:bodyPr/>
          <a:lstStyle/>
          <a:p>
            <a:r>
              <a:rPr lang="en-US" dirty="0"/>
              <a:t>Dos and Don’ts - Brad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28E47-48CF-4444-B098-FF53C43EA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383" y="2269122"/>
            <a:ext cx="7983234" cy="3558402"/>
          </a:xfrm>
        </p:spPr>
        <p:txBody>
          <a:bodyPr/>
          <a:lstStyle/>
          <a:p>
            <a:pPr lvl="1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reach out soon, base on hearing date, remember nonprofit work</a:t>
            </a: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share that resources are available at </a:t>
            </a:r>
            <a:r>
              <a:rPr lang="en-US" sz="1800" dirty="0">
                <a:hlinkClick r:id="rId2"/>
              </a:rPr>
              <a:t>https://therenterconnect.org/</a:t>
            </a:r>
            <a:r>
              <a:rPr lang="en-US" sz="1800" dirty="0"/>
              <a:t> </a:t>
            </a:r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</a:rPr>
              <a:t>Do use the mediator support web page </a:t>
            </a:r>
            <a:r>
              <a:rPr lang="en-US" sz="1800" dirty="0">
                <a:hlinkClick r:id="rId3"/>
              </a:rPr>
              <a:t>Eviction Mediation Program – State Bar of Nevada (nvbar.org)</a:t>
            </a:r>
            <a:endParaRPr lang="en-US" sz="1800" dirty="0"/>
          </a:p>
          <a:p>
            <a:pPr marL="742950" lvl="1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get confidentiality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rental assistance releases signed (DETR?)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share 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“creative solutions” document 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request copies of the case filings from the landlord and tenant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share that parties may be put on hold for single party discussions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“reality check” both landlord and tenant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respect the confidentiality and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DETR/rental assistance 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agreement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disclose conflicts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record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5DB62-ECBA-4D2B-84FA-3D729F3C5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CF3D3-03B9-4E86-BBE1-3F119CA2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6EE10-D1A8-4F59-8664-3B3147738EA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59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CA486-423F-4AB0-8BD8-6D6A8EB89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217" y="1130744"/>
            <a:ext cx="7772400" cy="1470025"/>
          </a:xfrm>
        </p:spPr>
        <p:txBody>
          <a:bodyPr/>
          <a:lstStyle/>
          <a:p>
            <a:r>
              <a:rPr lang="en-US" dirty="0"/>
              <a:t>Compensation - Brad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28E47-48CF-4444-B098-FF53C43EA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383" y="2269122"/>
            <a:ext cx="7983234" cy="3558402"/>
          </a:xfrm>
        </p:spPr>
        <p:txBody>
          <a:bodyPr/>
          <a:lstStyle/>
          <a:p>
            <a:pPr lvl="1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Compensation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$200 for +/- 2 hour or sometimes longer session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$50 for 2 good faith attempts to set/hold mediation 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hour for interpreters, 2-hour minimum</a:t>
            </a:r>
          </a:p>
          <a:p>
            <a:pPr marL="742950" marR="0" lvl="1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COVID-19 Attestation –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Gold Standard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can attest?  See “Step 5” Case Flow Doc.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5DB62-ECBA-4D2B-84FA-3D729F3C5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CF3D3-03B9-4E86-BBE1-3F119CA2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6EE10-D1A8-4F59-8664-3B3147738EA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071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1CDE9-89CD-4ACE-A04D-C799E018A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All About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821FF-2001-4F23-8873-FA3590A94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this program is about landlords and tenants…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t’s really about mediators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30-day stay allows time to mediate agreements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Tight timeline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Mediated outcomes now likely:</a:t>
            </a:r>
          </a:p>
          <a:p>
            <a:pPr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rental assistance = possible agreement</a:t>
            </a:r>
          </a:p>
          <a:p>
            <a:pPr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no money = good outcome is tenant vacates on a date certain</a:t>
            </a:r>
          </a:p>
          <a:p>
            <a:pPr lvl="2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Nevada legislature – AB 141 automatica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lly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seals eviction record</a:t>
            </a:r>
          </a:p>
          <a:p>
            <a:pPr lvl="3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of May 27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Remaining DETR claims/other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6DB0B4-C6D6-4335-B469-03B1887D2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1E5A5F-6311-48B5-8695-6D23EA198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66412-BD3F-4E1F-A99F-58103BB22FA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18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5F4D17-4469-46DF-AA38-61798B5E8596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 you!</a:t>
            </a:r>
          </a:p>
        </p:txBody>
      </p:sp>
      <p:sp>
        <p:nvSpPr>
          <p:cNvPr id="48132" name="Rectangle 3"/>
          <p:cNvSpPr>
            <a:spLocks noGrp="1"/>
          </p:cNvSpPr>
          <p:nvPr>
            <p:ph type="body" idx="1"/>
          </p:nvPr>
        </p:nvSpPr>
        <p:spPr>
          <a:xfrm>
            <a:off x="457200" y="1809849"/>
            <a:ext cx="8229600" cy="4018364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/>
              <a:t>Questions for Brad or Shannon?</a:t>
            </a:r>
          </a:p>
          <a:p>
            <a:pPr marL="0" indent="0" algn="ctr">
              <a:buNone/>
            </a:pPr>
            <a:endParaRPr lang="en-US" dirty="0"/>
          </a:p>
          <a:p>
            <a:endParaRPr lang="en-US" sz="1800" dirty="0"/>
          </a:p>
          <a:p>
            <a:pPr lvl="2"/>
            <a:endParaRPr lang="en-US" sz="18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marL="457200" lvl="1" indent="0">
              <a:buNone/>
            </a:pPr>
            <a:endParaRPr lang="en-US" sz="1400" dirty="0"/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2723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5F4D17-4469-46DF-AA38-61798B5E8596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 you!</a:t>
            </a:r>
          </a:p>
        </p:txBody>
      </p:sp>
      <p:sp>
        <p:nvSpPr>
          <p:cNvPr id="48132" name="Rectangle 3"/>
          <p:cNvSpPr>
            <a:spLocks noGrp="1"/>
          </p:cNvSpPr>
          <p:nvPr>
            <p:ph type="body" idx="1"/>
          </p:nvPr>
        </p:nvSpPr>
        <p:spPr>
          <a:xfrm>
            <a:off x="457200" y="1809849"/>
            <a:ext cx="8229600" cy="4018364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/>
              <a:t>Questions?</a:t>
            </a:r>
          </a:p>
          <a:p>
            <a:r>
              <a:rPr lang="en-US" dirty="0"/>
              <a:t>Reach out with questions</a:t>
            </a:r>
          </a:p>
          <a:p>
            <a:r>
              <a:rPr lang="en-US" dirty="0"/>
              <a:t>Watch for updates 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bradl@nvbar.org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sz="3200" u="sng" dirty="0">
                <a:solidFill>
                  <a:srgbClr val="0C64C0"/>
                </a:solidFill>
                <a:effectLst/>
                <a:ea typeface="Times New Roman" panose="02020603050405020304" pitchFamily="18" charset="0"/>
                <a:hlinkClick r:id="rId3"/>
              </a:rPr>
              <a:t>mediatorinfo@homemnv.org</a:t>
            </a:r>
            <a:endParaRPr lang="en-US" sz="1800" dirty="0">
              <a:solidFill>
                <a:srgbClr val="666666"/>
              </a:solidFill>
              <a:effectLst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666666"/>
                </a:solidFill>
                <a:effectLst/>
                <a:hlinkClick r:id="rId4"/>
              </a:rPr>
              <a:t>https://therenterconnect.org/</a:t>
            </a:r>
            <a:r>
              <a:rPr lang="en-US" sz="2800" dirty="0">
                <a:solidFill>
                  <a:srgbClr val="666666"/>
                </a:solidFill>
                <a:effectLst/>
              </a:rPr>
              <a:t> 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b="1" dirty="0">
                <a:effectLst/>
                <a:latin typeface="Segoe UI" panose="020B0502040204020203" pitchFamily="34" charset="0"/>
              </a:rPr>
              <a:t>(702) 789-7349</a:t>
            </a:r>
            <a:endParaRPr lang="en-US" sz="2800" b="1" dirty="0">
              <a:effectLst/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en-US" dirty="0"/>
          </a:p>
          <a:p>
            <a:endParaRPr lang="en-US" sz="1800" dirty="0"/>
          </a:p>
          <a:p>
            <a:pPr lvl="2"/>
            <a:endParaRPr lang="en-US" sz="18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marL="457200" lvl="1" indent="0">
              <a:buNone/>
            </a:pPr>
            <a:endParaRPr lang="en-US" sz="1400" dirty="0"/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817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CA486-423F-4AB0-8BD8-6D6A8EB893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Jim Berchtold</a:t>
            </a:r>
            <a:br>
              <a:rPr lang="en-US" dirty="0"/>
            </a:br>
            <a:r>
              <a:rPr lang="en-US" sz="4000" dirty="0"/>
              <a:t>Legal Aid Center of Southern Nevada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28E47-48CF-4444-B098-FF53C43EA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868" y="3886200"/>
            <a:ext cx="7983234" cy="1752600"/>
          </a:xfrm>
        </p:spPr>
        <p:txBody>
          <a:bodyPr/>
          <a:lstStyle/>
          <a:p>
            <a:r>
              <a:rPr lang="en-US" dirty="0"/>
              <a:t>AB 486 &amp; AB 141 Update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5DB62-ECBA-4D2B-84FA-3D729F3C5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(Rev. 3, 05/03/2012)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2CF3D3-03B9-4E86-BBE1-3F119CA2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6EE10-D1A8-4F59-8664-3B3147738EA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7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 err="1"/>
              <a:t>Ab486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14500"/>
            <a:ext cx="8153400" cy="35433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Effective upon passage (June 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Covers “Designated Eviction Proceedings” (most types of evictions where rent is delinquent)</a:t>
            </a:r>
          </a:p>
          <a:p>
            <a:pPr marL="617935" lvl="1" indent="-342900">
              <a:buFont typeface="Arial" panose="020B0604020202020204" pitchFamily="34" charset="0"/>
              <a:buChar char="•"/>
            </a:pPr>
            <a:r>
              <a:rPr lang="en-US" sz="1500" dirty="0"/>
              <a:t>All nonpayment evictions (even “formal” and mobile home) </a:t>
            </a:r>
          </a:p>
          <a:p>
            <a:pPr marL="617935" lvl="1" indent="-342900">
              <a:buFont typeface="Arial" panose="020B0604020202020204" pitchFamily="34" charset="0"/>
              <a:buChar char="•"/>
            </a:pPr>
            <a:r>
              <a:rPr lang="en-US" sz="1500" dirty="0"/>
              <a:t>Lease violation evictions + delinquent rent</a:t>
            </a:r>
          </a:p>
          <a:p>
            <a:pPr marL="617935" lvl="1" indent="-342900">
              <a:buFont typeface="Arial" panose="020B0604020202020204" pitchFamily="34" charset="0"/>
              <a:buChar char="•"/>
            </a:pPr>
            <a:r>
              <a:rPr lang="en-US" sz="1500" dirty="0"/>
              <a:t>No-cause evictions (30-day, 7-day, tenancy-at-will) + delinquent rent</a:t>
            </a:r>
          </a:p>
          <a:p>
            <a:pPr marL="617935" lvl="1" indent="-342900">
              <a:buFont typeface="Arial" panose="020B0604020202020204" pitchFamily="34" charset="0"/>
              <a:buChar char="•"/>
            </a:pPr>
            <a:r>
              <a:rPr lang="en-US" sz="1500" dirty="0"/>
              <a:t>End-of-lease-term evictions + delinquent rent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Does not cover evictions for nuisance, commercial properties, after foreclosure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All designated eviction proceedings stayed for 30 days to allow for mediation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24AC7-E37D-4382-ADE4-9BE9E82156FA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119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 err="1"/>
              <a:t>Ab486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14500"/>
            <a:ext cx="8153400" cy="35433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 can raise two new affirmative defenses to eviction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u="sng" dirty="0"/>
              <a:t>First Defense</a:t>
            </a:r>
            <a:r>
              <a:rPr lang="en-US" sz="1800" dirty="0"/>
              <a:t>: T has pending rental assistance application (meaning application “submitted in good faith” and actively pursued by T)</a:t>
            </a:r>
          </a:p>
          <a:p>
            <a:pPr marL="857250" lvl="2" indent="-342900">
              <a:buFont typeface="Arial" panose="020B0604020202020204" pitchFamily="34" charset="0"/>
              <a:buChar char="•"/>
            </a:pPr>
            <a:r>
              <a:rPr lang="en-US" sz="1500" dirty="0"/>
              <a:t>If raised, court must stay case until mediation or until decision on pending application</a:t>
            </a:r>
          </a:p>
          <a:p>
            <a:pPr marL="857250" lvl="2" indent="-342900">
              <a:buFont typeface="Arial" panose="020B0604020202020204" pitchFamily="34" charset="0"/>
              <a:buChar char="•"/>
            </a:pPr>
            <a:r>
              <a:rPr lang="en-US" sz="1500" dirty="0"/>
              <a:t>If application approved, case must be dismissed when $ paid to LL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 u="sng" dirty="0"/>
              <a:t>Second Defense</a:t>
            </a:r>
            <a:r>
              <a:rPr lang="en-US" sz="1800" dirty="0"/>
              <a:t>: LL is refusing rental assistance or refusing to cooperate in rental assistance process</a:t>
            </a:r>
          </a:p>
          <a:p>
            <a:pPr marL="857250" lvl="2" indent="-342900">
              <a:buFont typeface="Arial" panose="020B0604020202020204" pitchFamily="34" charset="0"/>
              <a:buChar char="•"/>
            </a:pPr>
            <a:r>
              <a:rPr lang="en-US" sz="1500" dirty="0"/>
              <a:t>If raised, court must stay case until mediation or until T proves validity of claim</a:t>
            </a:r>
          </a:p>
          <a:p>
            <a:pPr marL="857250" lvl="2" indent="-342900">
              <a:buFont typeface="Arial" panose="020B0604020202020204" pitchFamily="34" charset="0"/>
              <a:buChar char="•"/>
            </a:pPr>
            <a:r>
              <a:rPr lang="en-US" sz="1500" dirty="0"/>
              <a:t>If T proves claim, court must deny eviction and may award damages to T based on degree of harm to T cause by LL’s refusal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24AC7-E37D-4382-ADE4-9BE9E82156FA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143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 err="1"/>
              <a:t>Ab486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14500"/>
            <a:ext cx="8153400" cy="35433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 can raise defenses “at any time during proceeding”</a:t>
            </a:r>
          </a:p>
          <a:p>
            <a:pPr marL="617935" lvl="1" indent="-342900">
              <a:buFont typeface="Arial" panose="020B0604020202020204" pitchFamily="34" charset="0"/>
              <a:buChar char="•"/>
            </a:pPr>
            <a:r>
              <a:rPr lang="en-US" sz="1500" dirty="0"/>
              <a:t>Could be raised after mediation at eviction hearing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If T raises defense, LL can file motion to rebut affirmative defense</a:t>
            </a:r>
          </a:p>
          <a:p>
            <a:pPr marL="617935" lvl="1" indent="-342900">
              <a:buFont typeface="Arial" panose="020B0604020202020204" pitchFamily="34" charset="0"/>
              <a:buChar char="•"/>
            </a:pPr>
            <a:r>
              <a:rPr lang="en-US" sz="1500" dirty="0"/>
              <a:t>Court can refer to mediation, set hearing, or maintain stay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If LL facing realistic threat of foreclosure if unable to evict, LL can file motion for exemption from stay</a:t>
            </a:r>
          </a:p>
          <a:p>
            <a:pPr marL="617935" lvl="1" indent="-342900">
              <a:buFont typeface="Arial" panose="020B0604020202020204" pitchFamily="34" charset="0"/>
              <a:buChar char="•"/>
            </a:pPr>
            <a:r>
              <a:rPr lang="en-US" sz="1500" dirty="0"/>
              <a:t>LL must serve T written notice of intent to seek exemption when LL serves eviction notice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24AC7-E37D-4382-ADE4-9BE9E82156FA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465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 err="1"/>
              <a:t>Ab486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71650"/>
            <a:ext cx="8153400" cy="35433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Allows T or agency to sue for wrongful eviction if LL accepts rental assistance then tries to evict T for any reason that arose or existed during period covered by rental assistance</a:t>
            </a:r>
          </a:p>
          <a:p>
            <a:pPr marL="617935" lvl="1" indent="-342900">
              <a:buFont typeface="Arial" panose="020B0604020202020204" pitchFamily="34" charset="0"/>
              <a:buChar char="•"/>
            </a:pPr>
            <a:r>
              <a:rPr lang="en-US" sz="1500" dirty="0"/>
              <a:t>If guilty of wrongful eviction, LL potentially liable to agency for 100% of rent paid, to T for 25% of rent paid, attorney’s fees and costs</a:t>
            </a:r>
          </a:p>
          <a:p>
            <a:pPr marL="617935" lvl="1" indent="-342900">
              <a:buFont typeface="Arial" panose="020B0604020202020204" pitchFamily="34" charset="0"/>
              <a:buChar char="•"/>
            </a:pPr>
            <a:r>
              <a:rPr lang="en-US" sz="1500" dirty="0"/>
              <a:t>LL barred from suing T for any delinquent rent paid with rental assistance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Requires LL to notify T of </a:t>
            </a:r>
            <a:r>
              <a:rPr lang="en-US" sz="1800" dirty="0" err="1"/>
              <a:t>AB486</a:t>
            </a:r>
            <a:r>
              <a:rPr lang="en-US" sz="1800" dirty="0"/>
              <a:t> procedures and availability of rental assistance (CHAPS)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Establishes last-resort program so LLs can apply for rental assistance (single family homes, less than $4 million per year)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Expires June 2023</a:t>
            </a:r>
          </a:p>
          <a:p>
            <a:pPr marL="857250" lvl="2" indent="-342900">
              <a:buFont typeface="Arial" panose="020B0604020202020204" pitchFamily="34" charset="0"/>
              <a:buChar char="•"/>
            </a:pP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24AC7-E37D-4382-ADE4-9BE9E82156FA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473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 err="1"/>
              <a:t>Ab486</a:t>
            </a:r>
            <a:r>
              <a:rPr lang="en-US" sz="2100" dirty="0"/>
              <a:t> – TOP 3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71650"/>
            <a:ext cx="8153400" cy="35433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Most cases will go to mediation if T behind on rent</a:t>
            </a:r>
          </a:p>
          <a:p>
            <a:pPr marL="617935" lvl="1" indent="-342900">
              <a:buFont typeface="Arial" panose="020B0604020202020204" pitchFamily="34" charset="0"/>
              <a:buChar char="•"/>
            </a:pPr>
            <a:r>
              <a:rPr lang="en-US" sz="1500" dirty="0"/>
              <a:t>Doesn’t matter what type of notice LL serves (except nuisance) or what reason for eviction might be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Rent will be big issue at mediation</a:t>
            </a:r>
          </a:p>
          <a:p>
            <a:pPr marL="617935" lvl="1" indent="-342900">
              <a:buFont typeface="Arial" panose="020B0604020202020204" pitchFamily="34" charset="0"/>
              <a:buChar char="•"/>
            </a:pPr>
            <a:r>
              <a:rPr lang="en-US" sz="1500" dirty="0"/>
              <a:t>At any time, T can raise defense that CHAP application pending, LL refused to accept assistance, or LL refused to cooperate in getting assistance</a:t>
            </a:r>
          </a:p>
          <a:p>
            <a:pPr marL="617935" lvl="1" indent="-342900">
              <a:buFont typeface="Arial" panose="020B0604020202020204" pitchFamily="34" charset="0"/>
              <a:buChar char="•"/>
            </a:pPr>
            <a:r>
              <a:rPr lang="en-US" sz="1500" dirty="0"/>
              <a:t>LL who refuses assistance will have tough time getting eviction + possibly liable to tenant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Once LL accepts rental assistance, can’t evict for backward-looking reason, but can try to evict going forward</a:t>
            </a:r>
          </a:p>
          <a:p>
            <a:pPr marL="617935" lvl="1" indent="-342900">
              <a:buFont typeface="Arial" panose="020B0604020202020204" pitchFamily="34" charset="0"/>
              <a:buChar char="•"/>
            </a:pPr>
            <a:r>
              <a:rPr lang="en-US" sz="1500" dirty="0"/>
              <a:t>LL who tries to wrongfully evict could end up paying assistance back + $$</a:t>
            </a:r>
          </a:p>
          <a:p>
            <a:pPr marL="857250" lvl="2" indent="-342900">
              <a:buFont typeface="Arial" panose="020B0604020202020204" pitchFamily="34" charset="0"/>
              <a:buChar char="•"/>
            </a:pP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24AC7-E37D-4382-ADE4-9BE9E82156FA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842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 err="1"/>
              <a:t>Ab141</a:t>
            </a:r>
            <a:endParaRPr lang="en-US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71650"/>
            <a:ext cx="8153400" cy="3543300"/>
          </a:xfrm>
        </p:spPr>
        <p:txBody>
          <a:bodyPr/>
          <a:lstStyle/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1800" dirty="0"/>
              <a:t>Effective upon passage (May 27)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1800" dirty="0"/>
              <a:t>Nonpayment evictions during “emergency” sealed by law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1800" dirty="0"/>
              <a:t>Otherwise</a:t>
            </a:r>
          </a:p>
          <a:p>
            <a:pPr marL="703660" lvl="1" indent="-428625">
              <a:buFont typeface="Arial" panose="020B0604020202020204" pitchFamily="34" charset="0"/>
              <a:buChar char="•"/>
            </a:pPr>
            <a:r>
              <a:rPr lang="en-US" sz="1500" dirty="0"/>
              <a:t>Certain cases sealed automatically (case dismissed, eviction denied)</a:t>
            </a:r>
          </a:p>
          <a:p>
            <a:pPr marL="703660" lvl="1" indent="-428625">
              <a:buFont typeface="Arial" panose="020B0604020202020204" pitchFamily="34" charset="0"/>
              <a:buChar char="•"/>
            </a:pPr>
            <a:r>
              <a:rPr lang="en-US" sz="1500"/>
              <a:t>LL </a:t>
            </a:r>
            <a:r>
              <a:rPr lang="en-US" sz="1500" dirty="0"/>
              <a:t>and T can stipulate to seal case</a:t>
            </a:r>
          </a:p>
          <a:p>
            <a:pPr marL="703660" lvl="1" indent="-428625">
              <a:buFont typeface="Arial" panose="020B0604020202020204" pitchFamily="34" charset="0"/>
              <a:buChar char="•"/>
            </a:pPr>
            <a:r>
              <a:rPr lang="en-US" sz="1500" dirty="0"/>
              <a:t>T can file motion to seal case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857250" lvl="2" indent="-342900">
              <a:buFont typeface="Arial" panose="020B0604020202020204" pitchFamily="34" charset="0"/>
              <a:buChar char="•"/>
            </a:pP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24AC7-E37D-4382-ADE4-9BE9E82156FA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382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eme1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>
        <a:ln w="4445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C57B6DE2-0020-4ABC-9A9F-056496665CD9}" vid="{9006DFEB-B2FE-47AC-A058-0DD73C6CCE2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081D679AA8AA468406D9238215A035" ma:contentTypeVersion="12" ma:contentTypeDescription="Create a new document." ma:contentTypeScope="" ma:versionID="a5401522edefd959269c7577c0789aa1">
  <xsd:schema xmlns:xsd="http://www.w3.org/2001/XMLSchema" xmlns:xs="http://www.w3.org/2001/XMLSchema" xmlns:p="http://schemas.microsoft.com/office/2006/metadata/properties" xmlns:ns2="74e61ccc-e328-4c43-84f0-6374b7739503" xmlns:ns3="130b6487-5ea7-4254-9674-f3dff9cdda6e" targetNamespace="http://schemas.microsoft.com/office/2006/metadata/properties" ma:root="true" ma:fieldsID="ddca9f11c3cc9872f7517d238c0944d7" ns2:_="" ns3:_="">
    <xsd:import namespace="74e61ccc-e328-4c43-84f0-6374b7739503"/>
    <xsd:import namespace="130b6487-5ea7-4254-9674-f3dff9cdd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e61ccc-e328-4c43-84f0-6374b77395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b6487-5ea7-4254-9674-f3dff9cdda6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74B410-6812-46BE-A284-6C1C432918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e61ccc-e328-4c43-84f0-6374b7739503"/>
    <ds:schemaRef ds:uri="130b6487-5ea7-4254-9674-f3dff9cdd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76388B-1E01-4424-9C49-9FF899F87035}">
  <ds:schemaRefs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74e61ccc-e328-4c43-84f0-6374b7739503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BCEBD60-C388-498E-91D3-A1B57AD189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19114</TotalTime>
  <Words>1403</Words>
  <Application>Microsoft Office PowerPoint</Application>
  <PresentationFormat>On-screen Show (4:3)</PresentationFormat>
  <Paragraphs>241</Paragraphs>
  <Slides>25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Arial</vt:lpstr>
      <vt:lpstr>Calibri</vt:lpstr>
      <vt:lpstr>Courier New</vt:lpstr>
      <vt:lpstr>Lucida Sans</vt:lpstr>
      <vt:lpstr>Lucida Sans Unicode</vt:lpstr>
      <vt:lpstr>Segoe UI</vt:lpstr>
      <vt:lpstr>Symbol</vt:lpstr>
      <vt:lpstr>Tw Cen MT</vt:lpstr>
      <vt:lpstr>Wingdings</vt:lpstr>
      <vt:lpstr>Wingdings 2</vt:lpstr>
      <vt:lpstr>Office Theme</vt:lpstr>
      <vt:lpstr>Theme1</vt:lpstr>
      <vt:lpstr>Eviction Mediation Training Part 9: AB 486, AB 141 &amp; Updates  Brad Lewis – Director - Nevada Supreme Court Access to Justice Commission  Shannon Chambers – Nevada Labor Commissioner, President – Home Means Nevada  Jim Berchtold – Directing Attorney, Consumer Rights Project – Legal Aid Center of Southern Nevada   </vt:lpstr>
      <vt:lpstr>Eviction Mediation Program  Welcome &amp; Thank You   </vt:lpstr>
      <vt:lpstr>Jim Berchtold Legal Aid Center of Southern Nevada </vt:lpstr>
      <vt:lpstr>Ab486</vt:lpstr>
      <vt:lpstr>Ab486</vt:lpstr>
      <vt:lpstr>Ab486</vt:lpstr>
      <vt:lpstr>Ab486</vt:lpstr>
      <vt:lpstr>Ab486 – TOP 3 TAKEAWAYS</vt:lpstr>
      <vt:lpstr>Ab141</vt:lpstr>
      <vt:lpstr>Questions for Jim on AB 486 or AB 141?</vt:lpstr>
      <vt:lpstr>Shannon Chambers Home Means Nevada </vt:lpstr>
      <vt:lpstr>Home Means Nevada Update - Shannon</vt:lpstr>
      <vt:lpstr>Home Means Nevada Update - Shannon</vt:lpstr>
      <vt:lpstr>Brad Lewis Access to Justice Commission </vt:lpstr>
      <vt:lpstr> Eviction Moratoria Consensus </vt:lpstr>
      <vt:lpstr> Updates - Brad </vt:lpstr>
      <vt:lpstr> Updates - Brad </vt:lpstr>
      <vt:lpstr> Updates - Brad </vt:lpstr>
      <vt:lpstr>Mediation Method - Brad</vt:lpstr>
      <vt:lpstr> Success </vt:lpstr>
      <vt:lpstr>Dos and Don’ts - Brad</vt:lpstr>
      <vt:lpstr>Compensation - Brad</vt:lpstr>
      <vt:lpstr>It’s All About You!</vt:lpstr>
      <vt:lpstr>Thank you!</vt:lpstr>
      <vt:lpstr>Thank you!</vt:lpstr>
    </vt:vector>
  </TitlesOfParts>
  <Company>R&amp;R Partners,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Department</dc:creator>
  <cp:lastModifiedBy>Brad Lewis</cp:lastModifiedBy>
  <cp:revision>205</cp:revision>
  <cp:lastPrinted>2020-09-30T21:54:50Z</cp:lastPrinted>
  <dcterms:created xsi:type="dcterms:W3CDTF">2010-12-01T21:33:02Z</dcterms:created>
  <dcterms:modified xsi:type="dcterms:W3CDTF">2021-07-13T16:52:34Z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0x01010091081D679AA8AA468406D9238215A035</vt:lpwstr>
  </property>
</Properties>
</file>